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  <p:sldMasterId id="2147483664" r:id="rId3"/>
  </p:sldMasterIdLst>
  <p:notesMasterIdLst>
    <p:notesMasterId r:id="rId43"/>
  </p:notesMasterIdLst>
  <p:handoutMasterIdLst>
    <p:handoutMasterId r:id="rId44"/>
  </p:handoutMasterIdLst>
  <p:sldIdLst>
    <p:sldId id="284" r:id="rId4"/>
    <p:sldId id="340" r:id="rId5"/>
    <p:sldId id="288" r:id="rId6"/>
    <p:sldId id="289" r:id="rId7"/>
    <p:sldId id="290" r:id="rId8"/>
    <p:sldId id="294" r:id="rId9"/>
    <p:sldId id="295" r:id="rId10"/>
    <p:sldId id="337" r:id="rId11"/>
    <p:sldId id="338" r:id="rId12"/>
    <p:sldId id="296" r:id="rId13"/>
    <p:sldId id="297" r:id="rId14"/>
    <p:sldId id="298" r:id="rId15"/>
    <p:sldId id="299" r:id="rId16"/>
    <p:sldId id="300" r:id="rId17"/>
    <p:sldId id="301" r:id="rId18"/>
    <p:sldId id="303" r:id="rId19"/>
    <p:sldId id="304" r:id="rId20"/>
    <p:sldId id="305" r:id="rId21"/>
    <p:sldId id="306" r:id="rId22"/>
    <p:sldId id="335" r:id="rId23"/>
    <p:sldId id="307" r:id="rId24"/>
    <p:sldId id="308" r:id="rId25"/>
    <p:sldId id="311" r:id="rId26"/>
    <p:sldId id="312" r:id="rId27"/>
    <p:sldId id="313" r:id="rId28"/>
    <p:sldId id="315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29" r:id="rId42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FFFFF"/>
    <a:srgbClr val="6D6D6D"/>
    <a:srgbClr val="2B488F"/>
    <a:srgbClr val="A6A6A6"/>
    <a:srgbClr val="172D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2693" tIns="46346" rIns="92693" bIns="4634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2693" tIns="46346" rIns="92693" bIns="46346" rtlCol="0"/>
          <a:lstStyle>
            <a:lvl1pPr algn="r">
              <a:defRPr sz="1200"/>
            </a:lvl1pPr>
          </a:lstStyle>
          <a:p>
            <a:fld id="{4BF49A09-903C-476B-B5CE-1BC2B7DE2055}" type="datetimeFigureOut">
              <a:rPr lang="de-DE" smtClean="0"/>
              <a:pPr/>
              <a:t>18.01.2023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2693" tIns="46346" rIns="92693" bIns="4634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2693" tIns="46346" rIns="92693" bIns="46346" rtlCol="0" anchor="b"/>
          <a:lstStyle>
            <a:lvl1pPr algn="r">
              <a:defRPr sz="1200"/>
            </a:lvl1pPr>
          </a:lstStyle>
          <a:p>
            <a:fld id="{2F32DB0B-E292-4DA1-B632-A76B92C4B5E1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2578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2693" tIns="46346" rIns="92693" bIns="4634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2693" tIns="46346" rIns="92693" bIns="46346" rtlCol="0"/>
          <a:lstStyle>
            <a:lvl1pPr algn="r">
              <a:defRPr sz="1200"/>
            </a:lvl1pPr>
          </a:lstStyle>
          <a:p>
            <a:fld id="{0DFA8C8C-148B-431C-A2E6-9A782B50FB4C}" type="datetimeFigureOut">
              <a:rPr lang="de-DE" smtClean="0"/>
              <a:pPr/>
              <a:t>18.01.2023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93" tIns="46346" rIns="92693" bIns="4634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693" tIns="46346" rIns="92693" bIns="4634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2693" tIns="46346" rIns="92693" bIns="4634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2693" tIns="46346" rIns="92693" bIns="46346" rtlCol="0" anchor="b"/>
          <a:lstStyle>
            <a:lvl1pPr algn="r">
              <a:defRPr sz="1200"/>
            </a:lvl1pPr>
          </a:lstStyle>
          <a:p>
            <a:fld id="{3ED0E911-2BF6-4D42-BD6A-7831F228B2E1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460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528" y="4846513"/>
            <a:ext cx="5194448" cy="1462807"/>
          </a:xfrm>
        </p:spPr>
        <p:txBody>
          <a:bodyPr>
            <a:normAutofit/>
          </a:bodyPr>
          <a:lstStyle>
            <a:lvl1pPr marL="0" indent="0" algn="ctr">
              <a:buNone/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1026" name="Picture 2" descr="M:\Phillip Hanna\ICLA\ICLA_Logo-page-001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260648"/>
            <a:ext cx="4114907" cy="87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 userDrawn="1"/>
        </p:nvSpPr>
        <p:spPr>
          <a:xfrm>
            <a:off x="323528" y="3955703"/>
            <a:ext cx="27884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solidFill>
                  <a:srgbClr val="4F81B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Paris</a:t>
            </a:r>
            <a:r>
              <a:rPr lang="de-DE" sz="2200" b="1" baseline="0" dirty="0">
                <a:solidFill>
                  <a:srgbClr val="4F81B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France</a:t>
            </a:r>
          </a:p>
          <a:p>
            <a:r>
              <a:rPr lang="de-DE" sz="2200" b="1" baseline="0" dirty="0">
                <a:solidFill>
                  <a:srgbClr val="4F81B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24 June 2016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323528" y="2780928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International Construction Law:</a:t>
            </a:r>
            <a:r>
              <a:rPr lang="de-DE" sz="2000" baseline="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r>
              <a:rPr lang="de-DE" sz="2000" baseline="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Bridging</a:t>
            </a:r>
            <a:r>
              <a:rPr lang="de-DE" sz="2000" baseline="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Common and Civil Law; </a:t>
            </a:r>
          </a:p>
          <a:p>
            <a:r>
              <a:rPr lang="de-DE" sz="20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</a:t>
            </a:r>
            <a:r>
              <a:rPr lang="de-DE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standardisation</a:t>
            </a:r>
            <a:r>
              <a:rPr lang="de-DE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possible</a:t>
            </a:r>
            <a:r>
              <a:rPr lang="de-DE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</a:p>
        </p:txBody>
      </p:sp>
      <p:pic>
        <p:nvPicPr>
          <p:cNvPr id="1028" name="Picture 4" descr="M:\Phillip Hanna\millau-viaduct-bridges-bridge-imposing-hd-wallpaper-142943939112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8104" y="9384"/>
            <a:ext cx="3272408" cy="684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Gerade Verbindung 15"/>
          <p:cNvCxnSpPr/>
          <p:nvPr userDrawn="1"/>
        </p:nvCxnSpPr>
        <p:spPr>
          <a:xfrm>
            <a:off x="395536" y="1340768"/>
            <a:ext cx="5512568" cy="0"/>
          </a:xfrm>
          <a:prstGeom prst="line">
            <a:avLst/>
          </a:prstGeom>
          <a:ln w="28575"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 userDrawn="1"/>
        </p:nvSpPr>
        <p:spPr>
          <a:xfrm>
            <a:off x="395536" y="1556792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4F81B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ICLA </a:t>
            </a:r>
            <a:r>
              <a:rPr lang="de-DE" sz="3600" dirty="0" err="1">
                <a:solidFill>
                  <a:srgbClr val="4F81B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Inaugural</a:t>
            </a:r>
            <a:r>
              <a:rPr lang="de-DE" sz="3600" dirty="0">
                <a:solidFill>
                  <a:srgbClr val="4F81B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Seminar </a:t>
            </a:r>
            <a:br>
              <a:rPr lang="de-DE" sz="3600" dirty="0">
                <a:solidFill>
                  <a:srgbClr val="4F81B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de-DE" sz="3600" dirty="0">
                <a:solidFill>
                  <a:srgbClr val="4F81B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243950085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3FAF-27A3-41D5-B1AF-3698C607CC43}" type="datetime1">
              <a:rPr lang="de-DE" smtClean="0"/>
              <a:pPr/>
              <a:t>18.01.2023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4710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EB90C-D2D2-4BA2-A1CF-9EFA427FD8F3}" type="datetime1">
              <a:rPr lang="de-DE" smtClean="0"/>
              <a:pPr/>
              <a:t>18.01.2023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0531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750A-4331-451E-81CF-A01B7B59B9A0}" type="datetime1">
              <a:rPr lang="de-DE" smtClean="0"/>
              <a:pPr/>
              <a:t>18.01.2023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6159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B2E9-6F37-4F37-8938-6C44E8F067A9}" type="datetime1">
              <a:rPr lang="de-DE" smtClean="0"/>
              <a:pPr/>
              <a:t>18.01.2023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22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17A2-D939-4A2C-9B9C-1DA9297C1852}" type="datetime1">
              <a:rPr lang="de-DE" smtClean="0"/>
              <a:pPr/>
              <a:t>18.01.2023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744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 w="88900" cmpd="thickThin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470025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84712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1026" name="Picture 2" descr="M:\Phillip Hanna\ICLA\ICLA_Logo-page-001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1974" y="2531152"/>
            <a:ext cx="4864282" cy="15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Gerade Verbindung 8"/>
          <p:cNvCxnSpPr/>
          <p:nvPr userDrawn="1"/>
        </p:nvCxnSpPr>
        <p:spPr>
          <a:xfrm>
            <a:off x="683568" y="2420888"/>
            <a:ext cx="777686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683568" y="4365104"/>
            <a:ext cx="777686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08193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03244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1131-182A-4E55-B5F6-D0F5993A3CA6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18.01.2023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1508"/>
            <a:ext cx="2820463" cy="8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344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946375"/>
            <a:ext cx="8229600" cy="626641"/>
          </a:xfrm>
        </p:spPr>
        <p:txBody>
          <a:bodyPr>
            <a:normAutofit/>
          </a:bodyPr>
          <a:lstStyle>
            <a:lvl1pPr algn="l">
              <a:defRPr sz="2800">
                <a:ln>
                  <a:solidFill>
                    <a:schemeClr val="bg1"/>
                  </a:solidFill>
                </a:ln>
                <a:solidFill>
                  <a:srgbClr val="172D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arenR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74531-67D2-41C7-AEBA-6A3D1EC60E2F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18.01.2023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4" descr="126617992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/>
          <p:cNvSpPr/>
          <p:nvPr userDrawn="1"/>
        </p:nvSpPr>
        <p:spPr>
          <a:xfrm>
            <a:off x="0" y="12204"/>
            <a:ext cx="9144000" cy="540000"/>
          </a:xfrm>
          <a:prstGeom prst="rect">
            <a:avLst/>
          </a:prstGeom>
          <a:solidFill>
            <a:srgbClr val="162384"/>
          </a:solidFill>
          <a:ln>
            <a:solidFill>
              <a:srgbClr val="1623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5" name="Picture 11" descr="Logo_Breyer_neu_09_ne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2812"/>
            <a:ext cx="3169920" cy="4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Grafik 16" descr="http://www.ps-consulting.fr/wp-content/uploads/2015/02/GcilA-Logo.jpg"/>
          <p:cNvPicPr/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08304" y="6107008"/>
            <a:ext cx="1396800" cy="274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3967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12204"/>
            <a:ext cx="9144000" cy="540000"/>
          </a:xfrm>
          <a:prstGeom prst="rect">
            <a:avLst/>
          </a:prstGeom>
          <a:solidFill>
            <a:srgbClr val="162384"/>
          </a:solidFill>
          <a:ln>
            <a:solidFill>
              <a:srgbClr val="1623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098503"/>
            <a:ext cx="8229600" cy="626641"/>
          </a:xfrm>
        </p:spPr>
        <p:txBody>
          <a:bodyPr>
            <a:normAutofit/>
          </a:bodyPr>
          <a:lstStyle>
            <a:lvl1pPr algn="ctr">
              <a:defRPr sz="2800">
                <a:ln>
                  <a:solidFill>
                    <a:schemeClr val="bg1"/>
                  </a:solidFill>
                </a:ln>
                <a:solidFill>
                  <a:srgbClr val="172D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74531-67D2-41C7-AEBA-6A3D1EC60E2F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18.01.2023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1" descr="Logo_Breyer_neu_09_ne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2812"/>
            <a:ext cx="3169920" cy="4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Grafik 16" descr="http://www.ps-consulting.fr/wp-content/uploads/2015/02/GcilA-Logo.jpg"/>
          <p:cNvPicPr/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08304" y="6107008"/>
            <a:ext cx="1396800" cy="274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7" descr="tunnel_bodio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2205"/>
            <a:ext cx="9144000" cy="230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1117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2204"/>
            <a:ext cx="9144000" cy="540000"/>
          </a:xfrm>
          <a:prstGeom prst="rect">
            <a:avLst/>
          </a:prstGeom>
          <a:solidFill>
            <a:srgbClr val="162384"/>
          </a:solidFill>
          <a:ln>
            <a:solidFill>
              <a:srgbClr val="1623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/>
          </a:bodyPr>
          <a:lstStyle>
            <a:lvl1pPr>
              <a:defRPr sz="2800">
                <a:ln>
                  <a:solidFill>
                    <a:schemeClr val="bg1"/>
                  </a:solidFill>
                </a:ln>
                <a:solidFill>
                  <a:srgbClr val="172D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82D4-2429-43D9-8963-9DCD5F823CEB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18.01.2023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11" descr="Logo_Breyer_neu_09_ne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2812"/>
            <a:ext cx="3169920" cy="4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8" descr="http://www.ps-consulting.fr/wp-content/uploads/2015/02/GcilA-Logo.jpg"/>
          <p:cNvPicPr/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08304" y="6115639"/>
            <a:ext cx="1396800" cy="274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912284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M:\Phillip Hanna\Download (1)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clrChange>
              <a:clrFrom>
                <a:srgbClr val="989898"/>
              </a:clrFrom>
              <a:clrTo>
                <a:srgbClr val="989898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5001" r="19091"/>
          <a:stretch/>
        </p:blipFill>
        <p:spPr bwMode="auto">
          <a:xfrm>
            <a:off x="0" y="4221088"/>
            <a:ext cx="122312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648072"/>
          </a:xfrm>
        </p:spPr>
        <p:txBody>
          <a:bodyPr>
            <a:normAutofit/>
          </a:bodyPr>
          <a:lstStyle>
            <a:lvl1pPr>
              <a:defRPr sz="280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856" y="1739949"/>
            <a:ext cx="8229600" cy="4425355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‹N°›</a:t>
            </a:fld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33432" y="81932"/>
            <a:ext cx="3172432" cy="82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feld 11"/>
          <p:cNvSpPr txBox="1"/>
          <p:nvPr userDrawn="1"/>
        </p:nvSpPr>
        <p:spPr>
          <a:xfrm>
            <a:off x="1187624" y="6196083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accent1">
                    <a:lumMod val="75000"/>
                  </a:schemeClr>
                </a:solidFill>
                <a:latin typeface="Arial Rounded MT Bold"/>
                <a:ea typeface="Arial Unicode MS" panose="020B0604020202020204" pitchFamily="34" charset="-128"/>
                <a:cs typeface="Arial Rounded MT Bold"/>
              </a:rPr>
              <a:t>ICLA </a:t>
            </a:r>
            <a:r>
              <a:rPr lang="de-DE" sz="1400" b="1" dirty="0" err="1">
                <a:solidFill>
                  <a:schemeClr val="accent1">
                    <a:lumMod val="75000"/>
                  </a:schemeClr>
                </a:solidFill>
                <a:latin typeface="Arial Rounded MT Bold"/>
                <a:ea typeface="Arial Unicode MS" panose="020B0604020202020204" pitchFamily="34" charset="-128"/>
                <a:cs typeface="Arial Rounded MT Bold"/>
              </a:rPr>
              <a:t>Inaugural</a:t>
            </a:r>
            <a:r>
              <a:rPr lang="de-DE" sz="1400" b="1" dirty="0">
                <a:solidFill>
                  <a:schemeClr val="accent1">
                    <a:lumMod val="75000"/>
                  </a:schemeClr>
                </a:solidFill>
                <a:latin typeface="Arial Rounded MT Bold"/>
                <a:ea typeface="Arial Unicode MS" panose="020B0604020202020204" pitchFamily="34" charset="-128"/>
                <a:cs typeface="Arial Rounded MT Bold"/>
              </a:rPr>
              <a:t> Seminar 2016</a:t>
            </a:r>
          </a:p>
          <a:p>
            <a:r>
              <a:rPr lang="de-DE" sz="1400" b="1" baseline="0" dirty="0">
                <a:solidFill>
                  <a:schemeClr val="accent1">
                    <a:lumMod val="75000"/>
                  </a:schemeClr>
                </a:solidFill>
                <a:latin typeface="Arial Rounded MT Bold"/>
                <a:ea typeface="Arial Unicode MS" panose="020B0604020202020204" pitchFamily="34" charset="-128"/>
                <a:cs typeface="Arial Rounded MT Bold"/>
              </a:rPr>
              <a:t>Paris</a:t>
            </a:r>
            <a:endParaRPr lang="de-DE" sz="1400" b="1" dirty="0">
              <a:solidFill>
                <a:schemeClr val="accent1">
                  <a:lumMod val="75000"/>
                </a:schemeClr>
              </a:solidFill>
              <a:latin typeface="Arial Rounded MT Bold"/>
              <a:ea typeface="Arial Unicode MS" panose="020B0604020202020204" pitchFamily="34" charset="-128"/>
              <a:cs typeface="Arial Rounded MT Bold"/>
            </a:endParaRP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467544" y="836712"/>
            <a:ext cx="82089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 userDrawn="1"/>
        </p:nvSpPr>
        <p:spPr>
          <a:xfrm>
            <a:off x="6660232" y="6114782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 Rounded MT Bold"/>
                <a:ea typeface="Arial Unicode MS" panose="020B0604020202020204" pitchFamily="34" charset="-128"/>
                <a:cs typeface="Arial Rounded MT Bold"/>
              </a:rPr>
              <a:t>www.icl-assoc.com</a:t>
            </a:r>
          </a:p>
        </p:txBody>
      </p:sp>
    </p:spTree>
    <p:extLst>
      <p:ext uri="{BB962C8B-B14F-4D97-AF65-F5344CB8AC3E}">
        <p14:creationId xmlns:p14="http://schemas.microsoft.com/office/powerpoint/2010/main" val="353035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34C6-821F-4B11-B60B-A1765CD9A476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18.01.2023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73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FAFE-3A45-49F9-987C-8B52A590FCED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18.01.2023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61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8605-08AB-4E0E-B2A8-AA9537CCB9F2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18.01.2023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924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80AE-AA47-45EC-9AA9-D72596F48D4E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18.01.2023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426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3FAF-27A3-41D5-B1AF-3698C607CC43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18.01.2023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5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EB90C-D2D2-4BA2-A1CF-9EFA427FD8F3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18.01.2023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073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750A-4331-451E-81CF-A01B7B59B9A0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18.01.2023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53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B2E9-6F37-4F37-8938-6C44E8F067A9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18.01.2023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3680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17A2-D939-4A2C-9B9C-1DA9297C1852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18.01.2023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649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 w="88900" cmpd="thickThin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470025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84712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1026" name="Picture 2" descr="M:\Phillip Hanna\ICLA\ICLA_Logo-page-001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1974" y="2531152"/>
            <a:ext cx="4864282" cy="15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Gerade Verbindung 8"/>
          <p:cNvCxnSpPr/>
          <p:nvPr userDrawn="1"/>
        </p:nvCxnSpPr>
        <p:spPr>
          <a:xfrm>
            <a:off x="683568" y="2420888"/>
            <a:ext cx="777686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683568" y="4365104"/>
            <a:ext cx="777686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08193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03244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1131-182A-4E55-B5F6-D0F5993A3CA6}" type="datetime1">
              <a:rPr lang="de-DE" smtClean="0"/>
              <a:pPr/>
              <a:t>18.01.2023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9820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03244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1131-182A-4E55-B5F6-D0F5993A3CA6}" type="datetime1">
              <a:rPr lang="de-DE" smtClean="0"/>
              <a:pPr/>
              <a:t>18.01.2023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‹N°›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1508"/>
            <a:ext cx="2820463" cy="8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3441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946375"/>
            <a:ext cx="8229600" cy="626641"/>
          </a:xfrm>
        </p:spPr>
        <p:txBody>
          <a:bodyPr>
            <a:normAutofit/>
          </a:bodyPr>
          <a:lstStyle>
            <a:lvl1pPr algn="l">
              <a:defRPr sz="2800">
                <a:ln>
                  <a:solidFill>
                    <a:schemeClr val="bg1"/>
                  </a:solidFill>
                </a:ln>
                <a:solidFill>
                  <a:srgbClr val="172D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arenR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74531-67D2-41C7-AEBA-6A3D1EC60E2F}" type="datetime1">
              <a:rPr lang="de-DE" smtClean="0"/>
              <a:pPr/>
              <a:t>18.01.2023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‹N°›</a:t>
            </a:fld>
            <a:endParaRPr lang="de-DE"/>
          </a:p>
        </p:txBody>
      </p:sp>
      <p:pic>
        <p:nvPicPr>
          <p:cNvPr id="10" name="Picture 4" descr="126617992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/>
          <p:cNvSpPr/>
          <p:nvPr userDrawn="1"/>
        </p:nvSpPr>
        <p:spPr>
          <a:xfrm>
            <a:off x="0" y="12204"/>
            <a:ext cx="9144000" cy="540000"/>
          </a:xfrm>
          <a:prstGeom prst="rect">
            <a:avLst/>
          </a:prstGeom>
          <a:solidFill>
            <a:srgbClr val="162384"/>
          </a:solidFill>
          <a:ln>
            <a:solidFill>
              <a:srgbClr val="1623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Picture 11" descr="Logo_Breyer_neu_09_ne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2812"/>
            <a:ext cx="3169920" cy="4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Grafik 16" descr="http://www.ps-consulting.fr/wp-content/uploads/2015/02/GcilA-Logo.jpg"/>
          <p:cNvPicPr/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08304" y="6107008"/>
            <a:ext cx="1396800" cy="274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39673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12204"/>
            <a:ext cx="9144000" cy="540000"/>
          </a:xfrm>
          <a:prstGeom prst="rect">
            <a:avLst/>
          </a:prstGeom>
          <a:solidFill>
            <a:srgbClr val="162384"/>
          </a:solidFill>
          <a:ln>
            <a:solidFill>
              <a:srgbClr val="1623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098503"/>
            <a:ext cx="8229600" cy="626641"/>
          </a:xfrm>
        </p:spPr>
        <p:txBody>
          <a:bodyPr>
            <a:normAutofit/>
          </a:bodyPr>
          <a:lstStyle>
            <a:lvl1pPr algn="ctr">
              <a:defRPr sz="2800">
                <a:ln>
                  <a:solidFill>
                    <a:schemeClr val="bg1"/>
                  </a:solidFill>
                </a:ln>
                <a:solidFill>
                  <a:srgbClr val="172D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74531-67D2-41C7-AEBA-6A3D1EC60E2F}" type="datetime1">
              <a:rPr lang="de-DE" smtClean="0"/>
              <a:pPr/>
              <a:t>18.01.2023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‹N°›</a:t>
            </a:fld>
            <a:endParaRPr lang="de-DE"/>
          </a:p>
        </p:txBody>
      </p:sp>
      <p:pic>
        <p:nvPicPr>
          <p:cNvPr id="15" name="Picture 11" descr="Logo_Breyer_neu_09_ne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2812"/>
            <a:ext cx="3169920" cy="4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Grafik 16" descr="http://www.ps-consulting.fr/wp-content/uploads/2015/02/GcilA-Logo.jpg"/>
          <p:cNvPicPr/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08304" y="6107008"/>
            <a:ext cx="1396800" cy="274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7" descr="tunnel_bodio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2205"/>
            <a:ext cx="9144000" cy="230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11172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2204"/>
            <a:ext cx="9144000" cy="540000"/>
          </a:xfrm>
          <a:prstGeom prst="rect">
            <a:avLst/>
          </a:prstGeom>
          <a:solidFill>
            <a:srgbClr val="162384"/>
          </a:solidFill>
          <a:ln>
            <a:solidFill>
              <a:srgbClr val="1623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/>
          </a:bodyPr>
          <a:lstStyle>
            <a:lvl1pPr>
              <a:defRPr sz="2800">
                <a:ln>
                  <a:solidFill>
                    <a:schemeClr val="bg1"/>
                  </a:solidFill>
                </a:ln>
                <a:solidFill>
                  <a:srgbClr val="172D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82D4-2429-43D9-8963-9DCD5F823CEB}" type="datetime1">
              <a:rPr lang="de-DE" smtClean="0"/>
              <a:pPr/>
              <a:t>18.01.2023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‹N°›</a:t>
            </a:fld>
            <a:endParaRPr lang="de-DE"/>
          </a:p>
        </p:txBody>
      </p:sp>
      <p:pic>
        <p:nvPicPr>
          <p:cNvPr id="10" name="Picture 11" descr="Logo_Breyer_neu_09_ne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2812"/>
            <a:ext cx="3169920" cy="4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8" descr="http://www.ps-consulting.fr/wp-content/uploads/2015/02/GcilA-Logo.jpg"/>
          <p:cNvPicPr/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08304" y="6115639"/>
            <a:ext cx="1396800" cy="274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9122841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34C6-821F-4B11-B60B-A1765CD9A476}" type="datetime1">
              <a:rPr lang="de-DE" smtClean="0"/>
              <a:pPr/>
              <a:t>18.01.2023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85731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FAFE-3A45-49F9-987C-8B52A590FCED}" type="datetime1">
              <a:rPr lang="de-DE" smtClean="0"/>
              <a:pPr/>
              <a:t>18.01.2023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4617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8605-08AB-4E0E-B2A8-AA9537CCB9F2}" type="datetime1">
              <a:rPr lang="de-DE" smtClean="0"/>
              <a:pPr/>
              <a:t>18.01.2023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29244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80AE-AA47-45EC-9AA9-D72596F48D4E}" type="datetime1">
              <a:rPr lang="de-DE" smtClean="0"/>
              <a:pPr/>
              <a:t>18.01.2023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4267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3FAF-27A3-41D5-B1AF-3698C607CC43}" type="datetime1">
              <a:rPr lang="de-DE" smtClean="0"/>
              <a:pPr/>
              <a:t>18.01.2023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195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EB90C-D2D2-4BA2-A1CF-9EFA427FD8F3}" type="datetime1">
              <a:rPr lang="de-DE" smtClean="0"/>
              <a:pPr/>
              <a:t>18.01.2023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707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946375"/>
            <a:ext cx="8229600" cy="626641"/>
          </a:xfrm>
        </p:spPr>
        <p:txBody>
          <a:bodyPr>
            <a:normAutofit/>
          </a:bodyPr>
          <a:lstStyle>
            <a:lvl1pPr algn="l">
              <a:defRPr sz="2800">
                <a:ln>
                  <a:solidFill>
                    <a:schemeClr val="bg1"/>
                  </a:solidFill>
                </a:ln>
                <a:solidFill>
                  <a:srgbClr val="172D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arenR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74531-67D2-41C7-AEBA-6A3D1EC60E2F}" type="datetime1">
              <a:rPr lang="de-DE" smtClean="0"/>
              <a:pPr/>
              <a:t>18.01.2023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‹N°›</a:t>
            </a:fld>
            <a:endParaRPr lang="de-DE"/>
          </a:p>
        </p:txBody>
      </p:sp>
      <p:pic>
        <p:nvPicPr>
          <p:cNvPr id="10" name="Picture 4" descr="126617992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/>
          <p:cNvSpPr/>
          <p:nvPr userDrawn="1"/>
        </p:nvSpPr>
        <p:spPr>
          <a:xfrm>
            <a:off x="0" y="12204"/>
            <a:ext cx="9144000" cy="540000"/>
          </a:xfrm>
          <a:prstGeom prst="rect">
            <a:avLst/>
          </a:prstGeom>
          <a:solidFill>
            <a:srgbClr val="162384"/>
          </a:solidFill>
          <a:ln>
            <a:solidFill>
              <a:srgbClr val="1623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Picture 11" descr="Logo_Breyer_neu_09_ne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2812"/>
            <a:ext cx="3169920" cy="4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Grafik 16" descr="http://www.ps-consulting.fr/wp-content/uploads/2015/02/GcilA-Logo.jpg"/>
          <p:cNvPicPr/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08304" y="6107008"/>
            <a:ext cx="1396800" cy="274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881439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750A-4331-451E-81CF-A01B7B59B9A0}" type="datetime1">
              <a:rPr lang="de-DE" smtClean="0"/>
              <a:pPr/>
              <a:t>18.01.2023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8538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B2E9-6F37-4F37-8938-6C44E8F067A9}" type="datetime1">
              <a:rPr lang="de-DE" smtClean="0"/>
              <a:pPr/>
              <a:t>18.01.2023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53680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17A2-D939-4A2C-9B9C-1DA9297C1852}" type="datetime1">
              <a:rPr lang="de-DE" smtClean="0"/>
              <a:pPr/>
              <a:t>18.01.2023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8664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12204"/>
            <a:ext cx="9144000" cy="540000"/>
          </a:xfrm>
          <a:prstGeom prst="rect">
            <a:avLst/>
          </a:prstGeom>
          <a:solidFill>
            <a:srgbClr val="162384"/>
          </a:solidFill>
          <a:ln>
            <a:solidFill>
              <a:srgbClr val="1623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098503"/>
            <a:ext cx="8229600" cy="626641"/>
          </a:xfrm>
        </p:spPr>
        <p:txBody>
          <a:bodyPr>
            <a:normAutofit/>
          </a:bodyPr>
          <a:lstStyle>
            <a:lvl1pPr algn="ctr">
              <a:defRPr sz="2800">
                <a:ln>
                  <a:solidFill>
                    <a:schemeClr val="bg1"/>
                  </a:solidFill>
                </a:ln>
                <a:solidFill>
                  <a:srgbClr val="172D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74531-67D2-41C7-AEBA-6A3D1EC60E2F}" type="datetime1">
              <a:rPr lang="de-DE" smtClean="0"/>
              <a:pPr/>
              <a:t>18.01.2023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‹N°›</a:t>
            </a:fld>
            <a:endParaRPr lang="de-DE"/>
          </a:p>
        </p:txBody>
      </p:sp>
      <p:pic>
        <p:nvPicPr>
          <p:cNvPr id="15" name="Picture 11" descr="Logo_Breyer_neu_09_ne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2812"/>
            <a:ext cx="3169920" cy="4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Grafik 16" descr="http://www.ps-consulting.fr/wp-content/uploads/2015/02/GcilA-Logo.jpg"/>
          <p:cNvPicPr/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08304" y="6107008"/>
            <a:ext cx="1396800" cy="274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7" descr="tunnel_bodio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2205"/>
            <a:ext cx="9144000" cy="230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500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34C6-821F-4B11-B60B-A1765CD9A476}" type="datetime1">
              <a:rPr lang="de-DE" smtClean="0"/>
              <a:pPr/>
              <a:t>18.01.2023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896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FAFE-3A45-49F9-987C-8B52A590FCED}" type="datetime1">
              <a:rPr lang="de-DE" smtClean="0"/>
              <a:pPr/>
              <a:t>18.01.2023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0321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8605-08AB-4E0E-B2A8-AA9537CCB9F2}" type="datetime1">
              <a:rPr lang="de-DE" smtClean="0"/>
              <a:pPr/>
              <a:t>18.01.2023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0094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80AE-AA47-45EC-9AA9-D72596F48D4E}" type="datetime1">
              <a:rPr lang="de-DE" smtClean="0"/>
              <a:pPr/>
              <a:t>18.01.2023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049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70F2E-94CA-47B0-9FFD-5E1E978373C8}" type="datetime1">
              <a:rPr lang="de-DE" smtClean="0"/>
              <a:pPr/>
              <a:t>18.01.2023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485B7-611C-4E15-B41C-1D98FE0405F1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473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1" r:id="rId4"/>
    <p:sldLayoutId id="2147483663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70F2E-94CA-47B0-9FFD-5E1E978373C8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18.01.2023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485B7-611C-4E15-B41C-1D98FE0405F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25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70F2E-94CA-47B0-9FFD-5E1E978373C8}" type="datetime1">
              <a:rPr lang="de-DE" smtClean="0"/>
              <a:pPr/>
              <a:t>18.01.2023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485B7-611C-4E15-B41C-1D98FE0405F1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325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7559"/>
            <a:ext cx="8229600" cy="701282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 Travaux réalisés en 2022</a:t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263054"/>
          </a:xfrm>
        </p:spPr>
        <p:txBody>
          <a:bodyPr>
            <a:normAutofit fontScale="55000" lnSpcReduction="20000"/>
          </a:bodyPr>
          <a:lstStyle/>
          <a:p>
            <a:pPr marL="914400" lvl="2" indent="0">
              <a:buNone/>
            </a:pPr>
            <a:r>
              <a:rPr lang="fr-FR" dirty="0"/>
              <a:t> </a:t>
            </a:r>
            <a:r>
              <a:rPr lang="fr-FR" sz="2200" dirty="0"/>
              <a:t>photo : Gilles Martin-Raget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1</a:t>
            </a:fld>
            <a:endParaRPr lang="de-D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622517"/>
            <a:ext cx="6408712" cy="6748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662471"/>
            <a:ext cx="626469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57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7559"/>
            <a:ext cx="8229600" cy="701282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Travaux réalisés en 2022</a:t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38200"/>
            <a:ext cx="8229600" cy="4700585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sz="2400" u="sng" dirty="0"/>
              <a:t>Embrasure sud : </a:t>
            </a:r>
            <a:r>
              <a:rPr lang="fr-FR" sz="2400" u="sng" dirty="0" err="1"/>
              <a:t>engrillagement</a:t>
            </a:r>
            <a:r>
              <a:rPr lang="fr-FR" sz="2400" u="sng" dirty="0"/>
              <a:t> préparation </a:t>
            </a:r>
            <a:r>
              <a:rPr lang="fr-FR" sz="2400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23" y="648590"/>
            <a:ext cx="6408712" cy="6748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23" y="2230813"/>
            <a:ext cx="575962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26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7559"/>
            <a:ext cx="8229600" cy="701282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Travaux réalisés en 2022</a:t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90620"/>
            <a:ext cx="8229600" cy="4765730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sz="2400" u="sng" dirty="0"/>
              <a:t>Embrasure sud</a:t>
            </a:r>
            <a:r>
              <a:rPr lang="fr-FR" sz="2400" dirty="0"/>
              <a:t>: </a:t>
            </a:r>
            <a:r>
              <a:rPr lang="fr-FR" sz="2400" dirty="0" err="1"/>
              <a:t>engrillagement</a:t>
            </a:r>
            <a:r>
              <a:rPr lang="fr-FR" sz="2400" dirty="0"/>
              <a:t> parapet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217" y="655041"/>
            <a:ext cx="6408712" cy="6748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280" y="2136392"/>
            <a:ext cx="6623720" cy="407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88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7559"/>
            <a:ext cx="8229600" cy="701282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Travaux réalisés en 2022</a:t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12528"/>
            <a:ext cx="8229600" cy="4628577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sz="2400" u="sng" dirty="0"/>
              <a:t>Embrasure sud </a:t>
            </a:r>
            <a:r>
              <a:rPr lang="fr-FR" sz="2400" dirty="0"/>
              <a:t>: </a:t>
            </a:r>
            <a:r>
              <a:rPr lang="fr-FR" sz="2400" dirty="0" err="1"/>
              <a:t>engrillagement</a:t>
            </a:r>
            <a:r>
              <a:rPr lang="fr-FR" sz="2400" dirty="0"/>
              <a:t> intérieur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624588"/>
            <a:ext cx="6840760" cy="6748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241656"/>
            <a:ext cx="6984776" cy="384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18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7559"/>
            <a:ext cx="8229600" cy="701282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Travaux réalisés en 2022</a:t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73620"/>
            <a:ext cx="8229600" cy="4340545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sz="2400" u="sng" dirty="0"/>
              <a:t>embrasure sud </a:t>
            </a:r>
            <a:r>
              <a:rPr lang="fr-FR" sz="2400" dirty="0"/>
              <a:t>: </a:t>
            </a:r>
            <a:r>
              <a:rPr lang="fr-FR" sz="2400" dirty="0" err="1"/>
              <a:t>engrillagement</a:t>
            </a:r>
            <a:r>
              <a:rPr lang="fr-FR" sz="2400" dirty="0"/>
              <a:t> intérieur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639078"/>
            <a:ext cx="6408712" cy="6748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36217" y="1160107"/>
            <a:ext cx="3719438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35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7559"/>
            <a:ext cx="8229600" cy="701282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Travaux réalisés en 2022</a:t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1738" y="1716592"/>
            <a:ext cx="8229600" cy="4705195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sz="2400" u="sng" dirty="0"/>
              <a:t>Belvédère </a:t>
            </a:r>
            <a:r>
              <a:rPr lang="fr-FR" sz="2400" dirty="0"/>
              <a:t>: préparation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612730"/>
            <a:ext cx="6408712" cy="6748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588" y="2247947"/>
            <a:ext cx="5868144" cy="383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1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7559"/>
            <a:ext cx="8229600" cy="701282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Travaux réalisés en 2022</a:t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0821" y="1658917"/>
            <a:ext cx="8229600" cy="4628577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sz="2400" u="sng" dirty="0"/>
              <a:t>Belvédère </a:t>
            </a:r>
            <a:r>
              <a:rPr lang="fr-FR" sz="2400" dirty="0"/>
              <a:t>: reprise et confortement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15</a:t>
            </a:fld>
            <a:endParaRPr lang="de-D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99" y="566099"/>
            <a:ext cx="6408712" cy="6748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0020" y="2876452"/>
            <a:ext cx="3815445" cy="259228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43231" y="2597061"/>
            <a:ext cx="3815446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04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7559"/>
            <a:ext cx="8229600" cy="701282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Travaux réalisés en 2022</a:t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3983" y="1689687"/>
            <a:ext cx="8229600" cy="4957830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sz="2400" u="sng" dirty="0"/>
              <a:t>Poste surveillance </a:t>
            </a:r>
            <a:r>
              <a:rPr lang="fr-FR" sz="2400" dirty="0"/>
              <a:t>: effondrement 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16</a:t>
            </a:fld>
            <a:endParaRPr lang="de-D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612730"/>
            <a:ext cx="6408712" cy="6748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229676"/>
            <a:ext cx="608416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84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7559"/>
            <a:ext cx="8229600" cy="701282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Travaux réalisés en 2022</a:t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40545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sz="2400" u="sng" dirty="0"/>
              <a:t>Poste surveillance </a:t>
            </a:r>
            <a:r>
              <a:rPr lang="fr-FR" sz="2400" dirty="0"/>
              <a:t>: effondrement 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17</a:t>
            </a:fld>
            <a:endParaRPr lang="de-D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61" y="632496"/>
            <a:ext cx="6408712" cy="6748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348880"/>
            <a:ext cx="5472608" cy="364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37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7559"/>
            <a:ext cx="8229600" cy="701282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Travaux réalisés en 2022</a:t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3777"/>
            <a:ext cx="8229600" cy="4761567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sz="2400" u="sng" dirty="0"/>
              <a:t>Capitainerie : mezzanine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18</a:t>
            </a:fld>
            <a:endParaRPr lang="de-D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612730"/>
            <a:ext cx="6408712" cy="6748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67855" y="2077070"/>
            <a:ext cx="396044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24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7559"/>
            <a:ext cx="8229600" cy="701282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Travaux réalisés en 2022</a:t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4010" y="1692960"/>
            <a:ext cx="8229600" cy="4688368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sz="2400" u="sng" dirty="0"/>
              <a:t>Capitainerie : relancis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19</a:t>
            </a:fld>
            <a:endParaRPr lang="de-D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635" y="642899"/>
            <a:ext cx="6408712" cy="6748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259466"/>
            <a:ext cx="5436096" cy="393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6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7559"/>
            <a:ext cx="8229600" cy="701282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Travaux réalisés en 2022</a:t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96767"/>
            <a:ext cx="8229600" cy="4700585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sz="2400" u="sng" dirty="0"/>
              <a:t>Terrasse tour </a:t>
            </a:r>
            <a:r>
              <a:rPr lang="fr-FR" sz="2400" dirty="0"/>
              <a:t>: travaux parapet 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58" y="2598049"/>
            <a:ext cx="7228683" cy="363926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591284"/>
            <a:ext cx="6912768" cy="67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28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7559"/>
            <a:ext cx="8229600" cy="701282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Travaux réalisés en 2022</a:t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6586" y="1736003"/>
            <a:ext cx="8229600" cy="4717333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sz="2400" u="sng" dirty="0"/>
              <a:t>Casernement sud</a:t>
            </a:r>
            <a:r>
              <a:rPr lang="fr-FR" sz="2400" dirty="0"/>
              <a:t>:  travaux 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20</a:t>
            </a:fld>
            <a:endParaRPr lang="de-D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660126"/>
            <a:ext cx="6408712" cy="6748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268643"/>
            <a:ext cx="615617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12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7559"/>
            <a:ext cx="8229600" cy="701282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Travaux réalisés en 2022</a:t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8722" y="1738451"/>
            <a:ext cx="8229600" cy="4858901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sz="2400" u="sng" dirty="0"/>
              <a:t>Casernement sud</a:t>
            </a:r>
            <a:r>
              <a:rPr lang="fr-FR" sz="2400" dirty="0"/>
              <a:t>:  travaux 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21</a:t>
            </a:fld>
            <a:endParaRPr lang="de-D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692" y="627068"/>
            <a:ext cx="7427791" cy="6748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17198" y="2388003"/>
            <a:ext cx="3935462" cy="372387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59862" y="2366364"/>
            <a:ext cx="3935464" cy="373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67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7559"/>
            <a:ext cx="8229600" cy="701282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Travaux réalisés en 2022</a:t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716151"/>
            <a:ext cx="8229600" cy="4737185"/>
          </a:xfrm>
        </p:spPr>
        <p:txBody>
          <a:bodyPr/>
          <a:lstStyle/>
          <a:p>
            <a:r>
              <a:rPr lang="fr-FR" sz="2400" u="sng" dirty="0"/>
              <a:t>Casernement sud</a:t>
            </a:r>
            <a:r>
              <a:rPr lang="fr-FR" sz="2400" dirty="0"/>
              <a:t>:  travaux 3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22</a:t>
            </a:fld>
            <a:endParaRPr lang="de-D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04" y="643022"/>
            <a:ext cx="7067079" cy="6748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71016" y="2346660"/>
            <a:ext cx="4032448" cy="365187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76588" y="2471234"/>
            <a:ext cx="4032449" cy="347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82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7559"/>
            <a:ext cx="8229600" cy="701282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Travaux réalisés en 2022</a:t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747666"/>
            <a:ext cx="8229600" cy="4705670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sz="2400" u="sng" dirty="0"/>
              <a:t>Casernement sud</a:t>
            </a:r>
            <a:r>
              <a:rPr lang="fr-FR" sz="2400" dirty="0"/>
              <a:t>:  travaux 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23</a:t>
            </a:fld>
            <a:endParaRPr lang="de-D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647922"/>
            <a:ext cx="6408712" cy="6748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277439"/>
            <a:ext cx="604867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42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7559"/>
            <a:ext cx="8229600" cy="701282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Travaux réalisés en 2022</a:t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756994"/>
            <a:ext cx="8229600" cy="4768350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sz="2400" u="sng" dirty="0"/>
              <a:t>Casernement sud</a:t>
            </a:r>
            <a:r>
              <a:rPr lang="fr-FR" sz="2400" dirty="0"/>
              <a:t>:  travaux 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24</a:t>
            </a:fld>
            <a:endParaRPr lang="de-D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35" y="612730"/>
            <a:ext cx="6408712" cy="6748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97335" y="2359103"/>
            <a:ext cx="4032448" cy="393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22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7559"/>
            <a:ext cx="8229600" cy="701282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Illustration des travaux réalisés en 2022</a:t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5179"/>
            <a:ext cx="8229600" cy="4738157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sz="2400" u="sng" dirty="0"/>
              <a:t>Casernement sud</a:t>
            </a:r>
            <a:r>
              <a:rPr lang="fr-FR" sz="2400" dirty="0"/>
              <a:t>:  travaux 6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25</a:t>
            </a:fld>
            <a:endParaRPr lang="de-D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959" y="582059"/>
            <a:ext cx="6408712" cy="6748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270785"/>
            <a:ext cx="6192688" cy="393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10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7559"/>
            <a:ext cx="8229600" cy="701282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Travaux réalisés en 2022</a:t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756993"/>
            <a:ext cx="8229600" cy="4768351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sz="2400" u="sng" dirty="0"/>
              <a:t>Casernement sud</a:t>
            </a:r>
            <a:r>
              <a:rPr lang="fr-FR" sz="2400" dirty="0"/>
              <a:t>:  travaux 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26</a:t>
            </a:fld>
            <a:endParaRPr lang="de-D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612730"/>
            <a:ext cx="6408712" cy="6748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323902"/>
            <a:ext cx="676875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57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7559"/>
            <a:ext cx="8229600" cy="701282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Travaux réalisés en 2022</a:t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763777"/>
            <a:ext cx="8229600" cy="4617551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sz="2400" u="sng" dirty="0"/>
              <a:t>Casernement sud</a:t>
            </a:r>
            <a:r>
              <a:rPr lang="fr-FR" sz="2400" dirty="0"/>
              <a:t>:  travaux 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27</a:t>
            </a:fld>
            <a:endParaRPr lang="de-D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008" y="576537"/>
            <a:ext cx="6408712" cy="6748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008" y="2362448"/>
            <a:ext cx="6093280" cy="387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82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7559"/>
            <a:ext cx="8229600" cy="701282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Travaux réalisés en 2022</a:t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47666"/>
            <a:ext cx="8229600" cy="4777678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sz="2400" u="sng" dirty="0"/>
              <a:t>Enceinte </a:t>
            </a:r>
            <a:r>
              <a:rPr lang="fr-FR" sz="2400" dirty="0"/>
              <a:t>: confortement relancis 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28</a:t>
            </a:fld>
            <a:endParaRPr lang="de-D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573596"/>
            <a:ext cx="6408712" cy="6748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323279"/>
            <a:ext cx="5976664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55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7559"/>
            <a:ext cx="8229600" cy="701282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Travaux réalisés en 2022</a:t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3406" y="1763777"/>
            <a:ext cx="8229600" cy="4833575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sz="2400" u="sng" dirty="0"/>
              <a:t>Enceinte </a:t>
            </a:r>
            <a:r>
              <a:rPr lang="fr-FR" sz="2400" dirty="0"/>
              <a:t>: confortement relancis 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29</a:t>
            </a:fld>
            <a:endParaRPr lang="de-D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510" y="564730"/>
            <a:ext cx="7231890" cy="6748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362448"/>
            <a:ext cx="740352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05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7559"/>
            <a:ext cx="8229600" cy="701282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Travaux réalisés en 2022</a:t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96767"/>
            <a:ext cx="8229600" cy="4340545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sz="2400" u="sng" dirty="0"/>
              <a:t>Terrasse tour </a:t>
            </a:r>
            <a:r>
              <a:rPr lang="fr-FR" sz="2400" dirty="0"/>
              <a:t>: travaux parapet 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24" y="579920"/>
            <a:ext cx="6408712" cy="6748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590092"/>
            <a:ext cx="6048672" cy="353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764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7559"/>
            <a:ext cx="8229600" cy="701282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Travaux réalisés en 2022</a:t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56993"/>
            <a:ext cx="8229600" cy="4768351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sz="2400" u="sng" dirty="0"/>
              <a:t>Enceinte </a:t>
            </a:r>
            <a:r>
              <a:rPr lang="fr-FR" sz="2400" dirty="0"/>
              <a:t>: confortement relancis 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30</a:t>
            </a:fld>
            <a:endParaRPr lang="de-D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592348"/>
            <a:ext cx="6408712" cy="6748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323902"/>
            <a:ext cx="626469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263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7559"/>
            <a:ext cx="8229600" cy="701282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Travaux réalisés en 2022</a:t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51834"/>
            <a:ext cx="8229600" cy="4604516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sz="2400" u="sng" dirty="0"/>
              <a:t>Enceinte</a:t>
            </a:r>
            <a:r>
              <a:rPr lang="fr-FR" sz="2400" dirty="0"/>
              <a:t> : confortement relancis 4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31</a:t>
            </a:fld>
            <a:endParaRPr lang="de-D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585019"/>
            <a:ext cx="6408712" cy="6748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252812"/>
            <a:ext cx="6192688" cy="393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791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7559"/>
            <a:ext cx="8229600" cy="701282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Travaux réalisés en 2022</a:t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0235" y="1783364"/>
            <a:ext cx="8229600" cy="4669972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sz="2400" u="sng" dirty="0"/>
              <a:t>Mât de charge </a:t>
            </a:r>
            <a:r>
              <a:rPr lang="fr-FR" sz="2400" dirty="0"/>
              <a:t>: installation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32</a:t>
            </a:fld>
            <a:endParaRPr lang="de-D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673" y="680531"/>
            <a:ext cx="6408712" cy="6748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3613" y="2919553"/>
            <a:ext cx="3744416" cy="266429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34729" y="2749801"/>
            <a:ext cx="3816424" cy="30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917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7559"/>
            <a:ext cx="8229600" cy="701282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Travaux réalisés en 2022</a:t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96767"/>
            <a:ext cx="8229600" cy="4459583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sz="2400" u="sng" dirty="0"/>
              <a:t>Mât de charge </a:t>
            </a:r>
            <a:r>
              <a:rPr lang="fr-FR" sz="2400" dirty="0"/>
              <a:t>: installation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33</a:t>
            </a:fld>
            <a:endParaRPr lang="de-D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585019"/>
            <a:ext cx="6408712" cy="6748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420888"/>
            <a:ext cx="540060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471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7559"/>
            <a:ext cx="8229600" cy="701282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Travaux réalisés en 2022</a:t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44650"/>
            <a:ext cx="8229600" cy="4611700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sz="2400" u="sng" dirty="0"/>
              <a:t>Mât de charge </a:t>
            </a:r>
            <a:r>
              <a:rPr lang="fr-FR" sz="2400" dirty="0"/>
              <a:t>: logistique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34</a:t>
            </a:fld>
            <a:endParaRPr lang="de-D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604267"/>
            <a:ext cx="6408712" cy="6748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285311"/>
            <a:ext cx="5688632" cy="393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610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7559"/>
            <a:ext cx="8229600" cy="701282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Travaux réalisés en 2022</a:t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40545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sz="2400" u="sng" dirty="0"/>
              <a:t>Accostage</a:t>
            </a:r>
            <a:r>
              <a:rPr lang="fr-FR" sz="2400" dirty="0"/>
              <a:t> : questionnement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35</a:t>
            </a:fld>
            <a:endParaRPr lang="de-D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639078"/>
            <a:ext cx="6408712" cy="6748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348880"/>
            <a:ext cx="453650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2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7559"/>
            <a:ext cx="8229600" cy="701282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Travaux réalisés en 2022</a:t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5359" y="1798031"/>
            <a:ext cx="8229600" cy="4340545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sz="2400" u="sng" dirty="0"/>
              <a:t>Accostage</a:t>
            </a:r>
            <a:r>
              <a:rPr lang="fr-FR" sz="2400" dirty="0"/>
              <a:t> : approvisionnement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36</a:t>
            </a:fld>
            <a:endParaRPr lang="de-D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725" y="648590"/>
            <a:ext cx="6408712" cy="6748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348880"/>
            <a:ext cx="568863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51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7559"/>
            <a:ext cx="8229600" cy="701282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Travaux réalisés en 2022</a:t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96767"/>
            <a:ext cx="8229600" cy="4340545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sz="2400" u="sng" dirty="0"/>
              <a:t>Stockage </a:t>
            </a:r>
            <a:r>
              <a:rPr lang="fr-FR" sz="2400" dirty="0"/>
              <a:t>bois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37</a:t>
            </a:fld>
            <a:endParaRPr lang="de-D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869" y="636825"/>
            <a:ext cx="6408712" cy="6748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492896"/>
            <a:ext cx="568863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08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7559"/>
            <a:ext cx="8229600" cy="701282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Travaux réalisés en 2022</a:t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3838" y="1727563"/>
            <a:ext cx="8229600" cy="4437741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sz="2400" u="sng" dirty="0"/>
              <a:t>Stockage</a:t>
            </a:r>
            <a:r>
              <a:rPr lang="fr-FR" sz="2400" dirty="0"/>
              <a:t> tri gravas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38</a:t>
            </a:fld>
            <a:endParaRPr lang="de-D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655657"/>
            <a:ext cx="6408712" cy="6748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301547"/>
            <a:ext cx="554461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190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7559"/>
            <a:ext cx="8229600" cy="701282"/>
          </a:xfrm>
        </p:spPr>
        <p:txBody>
          <a:bodyPr>
            <a:normAutofit/>
          </a:bodyPr>
          <a:lstStyle/>
          <a:p>
            <a:br>
              <a:rPr lang="fr-FR" sz="1800" dirty="0"/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59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sz="2400" u="sng" dirty="0"/>
              <a:t>Sécurité </a:t>
            </a:r>
            <a:r>
              <a:rPr lang="fr-FR" sz="2400" dirty="0"/>
              <a:t>: flagrant délit intrusion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39</a:t>
            </a:fld>
            <a:endParaRPr lang="de-D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612730"/>
            <a:ext cx="6408712" cy="6748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060848"/>
            <a:ext cx="4899025" cy="417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45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7559"/>
            <a:ext cx="8229600" cy="701282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Travaux réalisés en 2022</a:t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96767"/>
            <a:ext cx="8229600" cy="4628577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sz="2400" u="sng" dirty="0"/>
              <a:t>Terrasse tour </a:t>
            </a:r>
            <a:r>
              <a:rPr lang="fr-FR" sz="2400" dirty="0"/>
              <a:t>: travaux parapet 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663394"/>
            <a:ext cx="6696744" cy="6748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423993"/>
            <a:ext cx="697443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8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7559"/>
            <a:ext cx="8229600" cy="701282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Travaux réalisés en 2022</a:t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63170"/>
            <a:ext cx="8229600" cy="4772593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sz="2400" u="sng" dirty="0"/>
              <a:t>Terrasse tour </a:t>
            </a:r>
            <a:r>
              <a:rPr lang="fr-FR" sz="2400" dirty="0"/>
              <a:t>: travaux muret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668500"/>
            <a:ext cx="6768752" cy="6748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259299"/>
            <a:ext cx="684076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33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7559"/>
            <a:ext cx="8229600" cy="701282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Travaux réalisés en 2022</a:t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667" y="1672852"/>
            <a:ext cx="8229600" cy="4700585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sz="2400" u="sng" dirty="0"/>
              <a:t>Terrasse tour</a:t>
            </a:r>
            <a:r>
              <a:rPr lang="fr-FR" sz="2800" u="sng" dirty="0"/>
              <a:t>: </a:t>
            </a:r>
            <a:r>
              <a:rPr lang="fr-FR" sz="2400" u="sng" dirty="0"/>
              <a:t>travaux local technique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649181"/>
            <a:ext cx="7344816" cy="6748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589" y="2313270"/>
            <a:ext cx="7668344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78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7559"/>
            <a:ext cx="8229600" cy="701282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Travaux réalisés en 2022</a:t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6568" y="1680743"/>
            <a:ext cx="8229600" cy="4556569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sz="2400" u="sng" dirty="0"/>
              <a:t>Embrasure sud </a:t>
            </a:r>
            <a:r>
              <a:rPr lang="fr-FR" sz="2400" dirty="0"/>
              <a:t>: reprise parapet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104" y="592348"/>
            <a:ext cx="7092280" cy="6748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322653"/>
            <a:ext cx="7271792" cy="37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36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7559"/>
            <a:ext cx="8229600" cy="701282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Travaux réalisés en 2022</a:t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40545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sz="2400" u="sng" dirty="0"/>
              <a:t>Embrasure sud </a:t>
            </a:r>
            <a:r>
              <a:rPr lang="fr-FR" sz="2400" dirty="0"/>
              <a:t>: reprise parapet 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7" y="665757"/>
            <a:ext cx="6408712" cy="6748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759465" y="1590915"/>
            <a:ext cx="3680851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51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7559"/>
            <a:ext cx="8229600" cy="701282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Travaux réalisés en 2022</a:t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38200"/>
            <a:ext cx="8229600" cy="4671120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sz="2400" u="sng" dirty="0"/>
              <a:t>Embrasure sud </a:t>
            </a:r>
            <a:r>
              <a:rPr lang="fr-FR" sz="2400" dirty="0"/>
              <a:t>: reprise parapet 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5B7-611C-4E15-B41C-1D98FE0405F1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639172"/>
            <a:ext cx="6408712" cy="6748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232086"/>
            <a:ext cx="5328592" cy="393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3648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2057</TotalTime>
  <Words>457</Words>
  <Application>Microsoft Office PowerPoint</Application>
  <PresentationFormat>Affichage à l'écran (4:3)</PresentationFormat>
  <Paragraphs>118</Paragraphs>
  <Slides>39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39</vt:i4>
      </vt:variant>
    </vt:vector>
  </HeadingPairs>
  <TitlesOfParts>
    <vt:vector size="46" baseType="lpstr">
      <vt:lpstr>Arial</vt:lpstr>
      <vt:lpstr>Arial Rounded MT Bold</vt:lpstr>
      <vt:lpstr>Arial Unicode MS</vt:lpstr>
      <vt:lpstr>Calibri</vt:lpstr>
      <vt:lpstr>Larissa</vt:lpstr>
      <vt:lpstr>2_Larissa</vt:lpstr>
      <vt:lpstr>1_Larissa</vt:lpstr>
      <vt:lpstr> Travaux réalisés en 2022 </vt:lpstr>
      <vt:lpstr>Travaux réalisés en 2022 </vt:lpstr>
      <vt:lpstr>Travaux réalisés en 2022 </vt:lpstr>
      <vt:lpstr>Travaux réalisés en 2022 </vt:lpstr>
      <vt:lpstr>Travaux réalisés en 2022 </vt:lpstr>
      <vt:lpstr>Travaux réalisés en 2022 </vt:lpstr>
      <vt:lpstr>Travaux réalisés en 2022 </vt:lpstr>
      <vt:lpstr>Travaux réalisés en 2022 </vt:lpstr>
      <vt:lpstr>Travaux réalisés en 2022 </vt:lpstr>
      <vt:lpstr>Travaux réalisés en 2022 </vt:lpstr>
      <vt:lpstr>Travaux réalisés en 2022 </vt:lpstr>
      <vt:lpstr>Travaux réalisés en 2022 </vt:lpstr>
      <vt:lpstr>Travaux réalisés en 2022 </vt:lpstr>
      <vt:lpstr>Travaux réalisés en 2022 </vt:lpstr>
      <vt:lpstr>Travaux réalisés en 2022 </vt:lpstr>
      <vt:lpstr>Travaux réalisés en 2022 </vt:lpstr>
      <vt:lpstr>Travaux réalisés en 2022 </vt:lpstr>
      <vt:lpstr>Travaux réalisés en 2022 </vt:lpstr>
      <vt:lpstr>Travaux réalisés en 2022 </vt:lpstr>
      <vt:lpstr>Travaux réalisés en 2022 </vt:lpstr>
      <vt:lpstr>Travaux réalisés en 2022 </vt:lpstr>
      <vt:lpstr>Travaux réalisés en 2022 </vt:lpstr>
      <vt:lpstr>Travaux réalisés en 2022 </vt:lpstr>
      <vt:lpstr>Travaux réalisés en 2022 </vt:lpstr>
      <vt:lpstr>Illustration des travaux réalisés en 2022 </vt:lpstr>
      <vt:lpstr>Travaux réalisés en 2022 </vt:lpstr>
      <vt:lpstr>Travaux réalisés en 2022 </vt:lpstr>
      <vt:lpstr>Travaux réalisés en 2022 </vt:lpstr>
      <vt:lpstr>Travaux réalisés en 2022 </vt:lpstr>
      <vt:lpstr>Travaux réalisés en 2022 </vt:lpstr>
      <vt:lpstr>Travaux réalisés en 2022 </vt:lpstr>
      <vt:lpstr>Travaux réalisés en 2022 </vt:lpstr>
      <vt:lpstr>Travaux réalisés en 2022 </vt:lpstr>
      <vt:lpstr>Travaux réalisés en 2022 </vt:lpstr>
      <vt:lpstr>Travaux réalisés en 2022 </vt:lpstr>
      <vt:lpstr>Travaux réalisés en 2022 </vt:lpstr>
      <vt:lpstr>Travaux réalisés en 2022 </vt:lpstr>
      <vt:lpstr>Travaux réalisés en 2022 </vt:lpstr>
      <vt:lpstr>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Phillip Hanna</dc:creator>
  <cp:lastModifiedBy>Régis Dussossoy</cp:lastModifiedBy>
  <cp:revision>297</cp:revision>
  <cp:lastPrinted>2023-01-12T07:48:07Z</cp:lastPrinted>
  <dcterms:created xsi:type="dcterms:W3CDTF">2015-07-24T10:17:11Z</dcterms:created>
  <dcterms:modified xsi:type="dcterms:W3CDTF">2023-01-18T17:01:59Z</dcterms:modified>
</cp:coreProperties>
</file>